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5"/>
  </p:sldMasterIdLst>
  <p:notesMasterIdLst>
    <p:notesMasterId r:id="rId34"/>
  </p:notesMasterIdLst>
  <p:handoutMasterIdLst>
    <p:handoutMasterId r:id="rId35"/>
  </p:handoutMasterIdLst>
  <p:sldIdLst>
    <p:sldId id="550" r:id="rId6"/>
    <p:sldId id="489" r:id="rId7"/>
    <p:sldId id="490" r:id="rId8"/>
    <p:sldId id="480" r:id="rId9"/>
    <p:sldId id="481" r:id="rId10"/>
    <p:sldId id="491" r:id="rId11"/>
    <p:sldId id="492" r:id="rId12"/>
    <p:sldId id="493" r:id="rId13"/>
    <p:sldId id="494" r:id="rId14"/>
    <p:sldId id="495" r:id="rId15"/>
    <p:sldId id="497" r:id="rId16"/>
    <p:sldId id="376" r:id="rId17"/>
    <p:sldId id="498" r:id="rId18"/>
    <p:sldId id="499" r:id="rId19"/>
    <p:sldId id="500" r:id="rId20"/>
    <p:sldId id="501" r:id="rId21"/>
    <p:sldId id="502" r:id="rId22"/>
    <p:sldId id="503" r:id="rId23"/>
    <p:sldId id="511" r:id="rId24"/>
    <p:sldId id="512" r:id="rId25"/>
    <p:sldId id="514" r:id="rId26"/>
    <p:sldId id="518" r:id="rId27"/>
    <p:sldId id="520" r:id="rId28"/>
    <p:sldId id="521" r:id="rId29"/>
    <p:sldId id="522" r:id="rId30"/>
    <p:sldId id="523" r:id="rId31"/>
    <p:sldId id="552" r:id="rId32"/>
    <p:sldId id="519" r:id="rId33"/>
  </p:sldIdLst>
  <p:sldSz cx="9144000" cy="6858000" type="screen4x3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4BF"/>
    <a:srgbClr val="FDB5A1"/>
    <a:srgbClr val="D73529"/>
    <a:srgbClr val="F12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6" autoAdjust="0"/>
    <p:restoredTop sz="94694"/>
  </p:normalViewPr>
  <p:slideViewPr>
    <p:cSldViewPr>
      <p:cViewPr varScale="1">
        <p:scale>
          <a:sx n="121" d="100"/>
          <a:sy n="121" d="100"/>
        </p:scale>
        <p:origin x="174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1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9DD3B60-7819-4580-AC6E-3BCEB0EC3C95}" type="datetime1">
              <a:rPr lang="en-US"/>
              <a:pPr>
                <a:defRPr/>
              </a:pPr>
              <a:t>2/6/20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6AD5B3D-8BCA-4EE0-847A-233DDD077B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50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1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/>
          <a:lstStyle>
            <a:lvl1pPr algn="r">
              <a:defRPr sz="1200"/>
            </a:lvl1pPr>
          </a:lstStyle>
          <a:p>
            <a:pPr>
              <a:defRPr/>
            </a:pPr>
            <a:fld id="{8ABB6B82-B001-4F7C-B514-7A1E898742BF}" type="datetimeFigureOut">
              <a:rPr lang="en-US"/>
              <a:pPr>
                <a:defRPr/>
              </a:pPr>
              <a:t>2/6/20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1" tIns="46660" rIns="93321" bIns="4666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4"/>
            <a:ext cx="5618480" cy="4189095"/>
          </a:xfrm>
          <a:prstGeom prst="rect">
            <a:avLst/>
          </a:prstGeom>
        </p:spPr>
        <p:txBody>
          <a:bodyPr vert="horz" lIns="93321" tIns="46660" rIns="93321" bIns="4666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 anchor="b"/>
          <a:lstStyle>
            <a:lvl1pPr algn="r">
              <a:defRPr sz="1200"/>
            </a:lvl1pPr>
          </a:lstStyle>
          <a:p>
            <a:pPr>
              <a:defRPr/>
            </a:pPr>
            <a:fld id="{D1FEC384-73F6-4CB0-8B58-CE90DD7CF4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07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79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374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098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779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61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56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077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010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23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814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755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8371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919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143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66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3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656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370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545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2201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78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096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280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33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00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45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98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590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rady_logo_fu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ottersonColor_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62000" y="0"/>
            <a:ext cx="3922713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200400" y="1143000"/>
            <a:ext cx="4953000" cy="2667000"/>
          </a:xfrm>
        </p:spPr>
        <p:txBody>
          <a:bodyPr/>
          <a:lstStyle>
            <a:lvl1pPr>
              <a:defRPr sz="2800" b="1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04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4419600"/>
            <a:ext cx="5029200" cy="762000"/>
          </a:xfrm>
        </p:spPr>
        <p:txBody>
          <a:bodyPr/>
          <a:lstStyle>
            <a:lvl1pPr marL="0" indent="0">
              <a:buFontTx/>
              <a:buNone/>
              <a:defRPr sz="2000" b="0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381000"/>
            <a:ext cx="1885950" cy="5745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381000"/>
            <a:ext cx="5505450" cy="5745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7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  <a:latin typeface="Calibri" panose="020F050202020403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51239232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>
                <a:latin typeface="Calibri" pitchFamily="34" charset="0"/>
              </a:defRPr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8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  <a:latin typeface="Calibri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39686818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30460636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11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381000"/>
            <a:ext cx="7543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143000"/>
            <a:ext cx="7543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rady_logo_full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2" descr="otterson_side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-609600" y="-1588"/>
            <a:ext cx="1508125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7" r:id="rId12"/>
    <p:sldLayoutId id="2147483748" r:id="rId13"/>
    <p:sldLayoutId id="2147483749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/>
          <a:ea typeface="ＭＳ Ｐゴシック" charset="-128"/>
          <a:cs typeface="Calibri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ppt10-3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685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2743200"/>
            <a:ext cx="60198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New Products &amp; Services Development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Mid-Term Review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February 10, 2020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MGT 103</a:t>
            </a:r>
          </a:p>
        </p:txBody>
      </p:sp>
    </p:spTree>
    <p:extLst>
      <p:ext uri="{BB962C8B-B14F-4D97-AF65-F5344CB8AC3E}">
        <p14:creationId xmlns:p14="http://schemas.microsoft.com/office/powerpoint/2010/main" val="1765505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60338"/>
            <a:ext cx="79803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195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>
            <a:lvl1pPr marL="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8572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0015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sz="2200" b="1" dirty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9200" y="181359"/>
            <a:ext cx="7467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b="1" dirty="0">
                <a:solidFill>
                  <a:srgbClr val="00B0F0"/>
                </a:solidFill>
              </a:rPr>
              <a:t>WHAT ARE PRODUCTS AND SERVICES?</a:t>
            </a:r>
            <a:br>
              <a:rPr lang="en-US" altLang="en-US" sz="2800" b="1" dirty="0">
                <a:solidFill>
                  <a:srgbClr val="00B0F0"/>
                </a:solidFill>
              </a:rPr>
            </a:br>
            <a:r>
              <a:rPr lang="en-US" altLang="en-US" sz="2000" b="1" dirty="0">
                <a:solidFill>
                  <a:srgbClr val="00B0F0"/>
                </a:solidFill>
              </a:rPr>
              <a:t>PRODUCT CLASSES, FORMS, ITEMS, LINES, AND MIXES </a:t>
            </a:r>
            <a:r>
              <a:rPr lang="en-US" sz="1800" b="1" dirty="0">
                <a:solidFill>
                  <a:srgbClr val="00B0F0"/>
                </a:solidFill>
              </a:rPr>
              <a:t>(2 of 2)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71600" y="1600200"/>
            <a:ext cx="73152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Product Item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altLang="en-US" b="1" dirty="0"/>
              <a:t>Stock Keeping Unit (SKU)</a:t>
            </a:r>
            <a:endParaRPr lang="en-US" b="1" dirty="0">
              <a:solidFill>
                <a:srgbClr val="0064FF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64FF"/>
              </a:solidFill>
              <a:hlinkClick r:id="" action="ppaction://noaction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Product Line</a:t>
            </a:r>
            <a:endParaRPr lang="en-US" b="1" dirty="0">
              <a:solidFill>
                <a:srgbClr val="0064FF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64FF"/>
              </a:solidFill>
              <a:hlinkClick r:id="" action="ppaction://noaction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Product Mix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882049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60338"/>
            <a:ext cx="79803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195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>
            <a:lvl1pPr marL="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8572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0015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sz="2200" b="1" dirty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9200" y="274638"/>
            <a:ext cx="7467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400" b="1" dirty="0">
                <a:solidFill>
                  <a:srgbClr val="00B0F0"/>
                </a:solidFill>
              </a:rPr>
              <a:t>NEW PRODUCTS AND WHY THEY</a:t>
            </a:r>
            <a:br>
              <a:rPr lang="en-US" altLang="en-US" sz="2400" b="1" dirty="0">
                <a:solidFill>
                  <a:srgbClr val="00B0F0"/>
                </a:solidFill>
              </a:rPr>
            </a:br>
            <a:r>
              <a:rPr lang="en-US" altLang="en-US" sz="2400" b="1" dirty="0">
                <a:solidFill>
                  <a:srgbClr val="00B0F0"/>
                </a:solidFill>
              </a:rPr>
              <a:t>SUCCEED OR FAIL</a:t>
            </a:r>
            <a:br>
              <a:rPr lang="en-US" altLang="en-US" sz="2400" b="1" dirty="0">
                <a:solidFill>
                  <a:srgbClr val="00B0F0"/>
                </a:solidFill>
              </a:rPr>
            </a:br>
            <a:r>
              <a:rPr lang="en-US" altLang="en-US" sz="2000" b="1" dirty="0">
                <a:solidFill>
                  <a:srgbClr val="00B0F0"/>
                </a:solidFill>
              </a:rPr>
              <a:t>WHAT IS A NEW PRODUCT? </a:t>
            </a:r>
            <a:r>
              <a:rPr lang="en-US" sz="1800" b="1" dirty="0">
                <a:solidFill>
                  <a:srgbClr val="00B0F0"/>
                </a:solidFill>
              </a:rPr>
              <a:t>(1 of 3)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19200" y="1874837"/>
            <a:ext cx="7467600" cy="2176901"/>
          </a:xfrm>
        </p:spPr>
        <p:txBody>
          <a:bodyPr/>
          <a:lstStyle/>
          <a:p>
            <a:pPr>
              <a:buNone/>
            </a:pPr>
            <a:r>
              <a:rPr lang="en-US" sz="2800" b="1" dirty="0"/>
              <a:t>Newness: Compared to Existing Products</a:t>
            </a:r>
          </a:p>
          <a:p>
            <a:pPr>
              <a:buNone/>
            </a:pPr>
            <a:endParaRPr lang="en-US" sz="2800" b="1" dirty="0"/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Product Is New if Functionally Different from Existing Products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Revolutionary Newness Can Create New Industries (Example: Smartphones)</a:t>
            </a:r>
            <a:endParaRPr lang="en-US" dirty="0"/>
          </a:p>
        </p:txBody>
      </p:sp>
      <p:pic>
        <p:nvPicPr>
          <p:cNvPr id="15365" name="Picture 13" descr="Click for Xbox One video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247" y="5257800"/>
            <a:ext cx="798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CA3158B7-12B4-4CB7-80F2-258A4353C448}"/>
              </a:ext>
            </a:extLst>
          </p:cNvPr>
          <p:cNvSpPr txBox="1">
            <a:spLocks/>
          </p:cNvSpPr>
          <p:nvPr/>
        </p:nvSpPr>
        <p:spPr>
          <a:xfrm>
            <a:off x="6761917" y="4495800"/>
            <a:ext cx="2417175" cy="15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Xbox One</a:t>
            </a:r>
          </a:p>
          <a:p>
            <a:r>
              <a:rPr lang="en-US" sz="1800" b="1" dirty="0"/>
              <a:t>Video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24595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54" name="AutoShape 10"/>
          <p:cNvSpPr>
            <a:spLocks noChangeArrowheads="1"/>
          </p:cNvSpPr>
          <p:nvPr/>
        </p:nvSpPr>
        <p:spPr bwMode="auto">
          <a:xfrm>
            <a:off x="1064940" y="203465"/>
            <a:ext cx="7980363" cy="1370924"/>
          </a:xfrm>
          <a:prstGeom prst="roundRect">
            <a:avLst>
              <a:gd name="adj" fmla="val 16667"/>
            </a:avLst>
          </a:prstGeom>
          <a:solidFill>
            <a:srgbClr val="FFF0C8">
              <a:alpha val="50195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8572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0015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105000"/>
              </a:lnSpc>
              <a:spcBef>
                <a:spcPct val="30000"/>
              </a:spcBef>
              <a:defRPr/>
            </a:pPr>
            <a:endParaRPr lang="en-US" altLang="en-US" sz="2800" b="1" dirty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5400" y="203465"/>
            <a:ext cx="7519445" cy="1143000"/>
          </a:xfrm>
        </p:spPr>
        <p:txBody>
          <a:bodyPr/>
          <a:lstStyle/>
          <a:p>
            <a:r>
              <a:rPr lang="en-US" altLang="en-US" sz="1800" b="1" dirty="0">
                <a:solidFill>
                  <a:srgbClr val="00B0F0"/>
                </a:solidFill>
              </a:rPr>
              <a:t>MARKETING MATTERS</a:t>
            </a:r>
            <a:br>
              <a:rPr lang="en-US" altLang="en-US" sz="1800" b="1" dirty="0">
                <a:solidFill>
                  <a:srgbClr val="00B0F0"/>
                </a:solidFill>
              </a:rPr>
            </a:br>
            <a:r>
              <a:rPr lang="en-US" altLang="en-US" sz="2400" b="1" dirty="0">
                <a:solidFill>
                  <a:srgbClr val="00B0F0"/>
                </a:solidFill>
              </a:rPr>
              <a:t>Too Much of a Good Thing: </a:t>
            </a:r>
            <a:br>
              <a:rPr lang="en-US" altLang="en-US" sz="2400" b="1" dirty="0">
                <a:solidFill>
                  <a:srgbClr val="00B0F0"/>
                </a:solidFill>
              </a:rPr>
            </a:br>
            <a:r>
              <a:rPr lang="en-US" altLang="en-US" sz="2400" b="1" dirty="0">
                <a:solidFill>
                  <a:srgbClr val="00B0F0"/>
                </a:solidFill>
              </a:rPr>
              <a:t>Feature Bloat and Fatigue in New-Product Development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1998433"/>
            <a:ext cx="3727666" cy="34573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Feature Bloat: </a:t>
            </a:r>
          </a:p>
          <a:p>
            <a:pPr>
              <a:buFont typeface="Arial"/>
              <a:buChar char="•"/>
            </a:pPr>
            <a:r>
              <a:rPr lang="en-US" sz="2400" b="1" dirty="0"/>
              <a:t>Unnecessary Features or Functions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Feature Fatigue:</a:t>
            </a:r>
          </a:p>
          <a:p>
            <a:pPr>
              <a:buFont typeface="Arial"/>
              <a:buChar char="•"/>
            </a:pPr>
            <a:r>
              <a:rPr lang="en-US" sz="2400" b="1" dirty="0"/>
              <a:t>Consumers Choose Overly Complex Products</a:t>
            </a:r>
            <a:endParaRPr lang="en-US" sz="2400" dirty="0"/>
          </a:p>
        </p:txBody>
      </p:sp>
      <p:pic>
        <p:nvPicPr>
          <p:cNvPr id="6" name="Picture 5" descr="A graph of the feature bloat to fatigue trajectory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713" y="2362200"/>
            <a:ext cx="3872687" cy="272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9923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43000" y="160338"/>
            <a:ext cx="79041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195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>
            <a:lvl1pPr marL="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8572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0015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sz="2200" b="1" dirty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391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400" b="1" dirty="0">
                <a:solidFill>
                  <a:srgbClr val="00B0F0"/>
                </a:solidFill>
              </a:rPr>
              <a:t>NEW PRODUCTS AND WHY THEY</a:t>
            </a:r>
            <a:br>
              <a:rPr lang="en-US" altLang="en-US" sz="2400" b="1" dirty="0">
                <a:solidFill>
                  <a:srgbClr val="00B0F0"/>
                </a:solidFill>
              </a:rPr>
            </a:br>
            <a:r>
              <a:rPr lang="en-US" altLang="en-US" sz="2400" b="1" dirty="0">
                <a:solidFill>
                  <a:srgbClr val="00B0F0"/>
                </a:solidFill>
              </a:rPr>
              <a:t>SUCCEED OR FAIL</a:t>
            </a:r>
            <a:br>
              <a:rPr lang="en-US" altLang="en-US" sz="2400" b="1" dirty="0">
                <a:solidFill>
                  <a:srgbClr val="00B0F0"/>
                </a:solidFill>
              </a:rPr>
            </a:br>
            <a:r>
              <a:rPr lang="en-US" altLang="en-US" sz="2000" b="1" dirty="0">
                <a:solidFill>
                  <a:srgbClr val="00B0F0"/>
                </a:solidFill>
              </a:rPr>
              <a:t>WHAT IS A NEW PRODUCT? </a:t>
            </a:r>
            <a:r>
              <a:rPr lang="en-US" sz="1800" b="1" dirty="0">
                <a:solidFill>
                  <a:srgbClr val="00B0F0"/>
                </a:solidFill>
              </a:rPr>
              <a:t>(2 of 3)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47800" y="1953533"/>
            <a:ext cx="7024914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Newness: The Consumer’s Perspective</a:t>
            </a:r>
          </a:p>
          <a:p>
            <a:pPr marL="0" indent="0">
              <a:buNone/>
            </a:pPr>
            <a:endParaRPr lang="en-US" b="1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en-US" b="1" dirty="0"/>
              <a:t>Continuous Innovation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b="1" dirty="0"/>
              <a:t>Dynamically Continuous Innovation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b="1" dirty="0"/>
              <a:t>Discontinuous Innovation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227039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0" y="609600"/>
            <a:ext cx="8400144" cy="6096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10-2</a:t>
            </a:r>
            <a:r>
              <a:rPr lang="en-US" sz="2800" b="1" dirty="0"/>
              <a:t>  The degree of </a:t>
            </a:r>
            <a:r>
              <a:rPr lang="ja-JP" altLang="en-US" sz="2800" b="1" dirty="0"/>
              <a:t>“</a:t>
            </a:r>
            <a:r>
              <a:rPr lang="en-US" altLang="ja-JP" sz="2800" b="1" dirty="0"/>
              <a:t>newness</a:t>
            </a:r>
            <a:r>
              <a:rPr lang="ja-JP" altLang="en-US" sz="2800" b="1" dirty="0"/>
              <a:t>”</a:t>
            </a:r>
            <a:r>
              <a:rPr lang="en-US" altLang="ja-JP" sz="2800" b="1" dirty="0"/>
              <a:t> in a new product affects the amount of learning effort consumers exert to use the product.</a:t>
            </a:r>
            <a:endParaRPr lang="en-US" sz="2800" dirty="0"/>
          </a:p>
        </p:txBody>
      </p:sp>
      <p:pic>
        <p:nvPicPr>
          <p:cNvPr id="6" name="Content Placeholder 5" descr="A table lists three types of innovations and the degree of new consumer learning needed.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64" y="1836747"/>
            <a:ext cx="7467600" cy="3878253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" action="ppaction://noaction"/>
              </a:rPr>
              <a:t>Jump to Appendix 3 long image description</a:t>
            </a:r>
          </a:p>
        </p:txBody>
      </p:sp>
      <p:sp>
        <p:nvSpPr>
          <p:cNvPr id="4" name="Text Placeholder 3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471285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60338"/>
            <a:ext cx="79803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195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>
            <a:lvl1pPr marL="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8572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0015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sz="2200" b="1" dirty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46981" y="274638"/>
            <a:ext cx="7620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400" b="1" dirty="0">
                <a:solidFill>
                  <a:srgbClr val="00B0F0"/>
                </a:solidFill>
              </a:rPr>
              <a:t>NEW PRODUCTS AND WHY THEY</a:t>
            </a:r>
            <a:br>
              <a:rPr lang="en-US" altLang="en-US" sz="2400" b="1" dirty="0">
                <a:solidFill>
                  <a:srgbClr val="00B0F0"/>
                </a:solidFill>
              </a:rPr>
            </a:br>
            <a:r>
              <a:rPr lang="en-US" altLang="en-US" sz="2400" b="1" dirty="0">
                <a:solidFill>
                  <a:srgbClr val="00B0F0"/>
                </a:solidFill>
              </a:rPr>
              <a:t>SUCCEED OR FAIL</a:t>
            </a:r>
            <a:br>
              <a:rPr lang="en-US" altLang="en-US" sz="2400" b="1" dirty="0">
                <a:solidFill>
                  <a:srgbClr val="00B0F0"/>
                </a:solidFill>
              </a:rPr>
            </a:br>
            <a:r>
              <a:rPr lang="en-US" altLang="en-US" sz="2000" b="1" dirty="0">
                <a:solidFill>
                  <a:srgbClr val="00B0F0"/>
                </a:solidFill>
              </a:rPr>
              <a:t>WHAT IS A NEW PRODUCT? </a:t>
            </a:r>
            <a:r>
              <a:rPr lang="en-US" sz="1800" b="1" dirty="0">
                <a:solidFill>
                  <a:srgbClr val="00B0F0"/>
                </a:solidFill>
              </a:rPr>
              <a:t>(3 of 3)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47799" y="1924505"/>
            <a:ext cx="7235031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Newness in Legal Terms</a:t>
            </a:r>
          </a:p>
          <a:p>
            <a:pPr lvl="1">
              <a:buFont typeface="Arial"/>
              <a:buChar char="•"/>
            </a:pPr>
            <a:r>
              <a:rPr lang="en-US" b="1" dirty="0"/>
              <a:t>“New” Term Is Limited to 6 Months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Newness from the Organization’s Perspective</a:t>
            </a:r>
          </a:p>
          <a:p>
            <a:pPr lvl="1">
              <a:buFont typeface="Arial"/>
              <a:buChar char="•"/>
            </a:pPr>
            <a:r>
              <a:rPr lang="en-US" altLang="en-US" b="1" dirty="0"/>
              <a:t>Product Line Extension</a:t>
            </a:r>
          </a:p>
          <a:p>
            <a:pPr lvl="1">
              <a:buFont typeface="Arial"/>
              <a:buChar char="•"/>
            </a:pPr>
            <a:r>
              <a:rPr lang="en-US" altLang="en-US" b="1" dirty="0"/>
              <a:t>Jump in Innovation</a:t>
            </a:r>
          </a:p>
          <a:p>
            <a:pPr lvl="1">
              <a:buFont typeface="Arial"/>
              <a:buChar char="•"/>
            </a:pPr>
            <a:r>
              <a:rPr lang="en-US" altLang="en-US" b="1" dirty="0"/>
              <a:t>Brand Extension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88158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219200" y="160338"/>
            <a:ext cx="78279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195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>
            <a:lvl1pPr marL="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8572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0015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sz="2200" b="1" dirty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20278" y="274638"/>
            <a:ext cx="7239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400" b="1" dirty="0">
                <a:solidFill>
                  <a:srgbClr val="00B0F0"/>
                </a:solidFill>
              </a:rPr>
              <a:t>NEW PRODUCTS AND WHY THEY</a:t>
            </a:r>
            <a:br>
              <a:rPr lang="en-US" altLang="en-US" sz="2400" b="1" dirty="0">
                <a:solidFill>
                  <a:srgbClr val="00B0F0"/>
                </a:solidFill>
              </a:rPr>
            </a:br>
            <a:r>
              <a:rPr lang="en-US" altLang="en-US" sz="2400" b="1" dirty="0">
                <a:solidFill>
                  <a:srgbClr val="00B0F0"/>
                </a:solidFill>
              </a:rPr>
              <a:t>SUCCEED OR FAIL</a:t>
            </a:r>
            <a:br>
              <a:rPr lang="en-US" altLang="en-US" sz="2400" b="1" dirty="0">
                <a:solidFill>
                  <a:srgbClr val="00B0F0"/>
                </a:solidFill>
              </a:rPr>
            </a:br>
            <a:r>
              <a:rPr lang="en-US" altLang="en-US" sz="2000" b="1" dirty="0">
                <a:solidFill>
                  <a:srgbClr val="00B0F0"/>
                </a:solidFill>
              </a:rPr>
              <a:t>WHY PRODUCTS AND SERVICES SUCCEED OR FAIL </a:t>
            </a:r>
            <a:r>
              <a:rPr lang="en-US" sz="1800" b="1" dirty="0">
                <a:solidFill>
                  <a:srgbClr val="00B0F0"/>
                </a:solidFill>
              </a:rPr>
              <a:t>(1 of 4)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63534" y="1828801"/>
            <a:ext cx="7387431" cy="4267200"/>
          </a:xfrm>
        </p:spPr>
        <p:txBody>
          <a:bodyPr/>
          <a:lstStyle/>
          <a:p>
            <a:pPr marL="0" indent="0">
              <a:buNone/>
            </a:pPr>
            <a:endParaRPr lang="en-US" sz="30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000000"/>
                </a:solidFill>
              </a:rPr>
              <a:t>Difficult to Produce a Successful New Product</a:t>
            </a:r>
          </a:p>
          <a:p>
            <a:pPr lvl="1">
              <a:buFont typeface="Arial"/>
              <a:buChar char="•"/>
            </a:pPr>
            <a:r>
              <a:rPr lang="en-US" sz="2600" b="1" dirty="0">
                <a:solidFill>
                  <a:srgbClr val="000000"/>
                </a:solidFill>
              </a:rPr>
              <a:t>Most Consumers Buy the Same 150 Items Consistently</a:t>
            </a:r>
          </a:p>
          <a:p>
            <a:pPr lvl="1">
              <a:buFont typeface="Arial"/>
              <a:buChar char="•"/>
            </a:pPr>
            <a:r>
              <a:rPr lang="en-US" sz="2600" b="1" dirty="0">
                <a:solidFill>
                  <a:srgbClr val="000000"/>
                </a:solidFill>
              </a:rPr>
              <a:t>Less than 3 Percent of New CPG Exceed Year 1 Sales of $50 Million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98909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43000" y="160338"/>
            <a:ext cx="79041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195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>
            <a:lvl1pPr marL="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8572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0015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sz="2200" b="1" dirty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19200" y="198756"/>
            <a:ext cx="7813294" cy="1194236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400" b="1" dirty="0">
                <a:solidFill>
                  <a:srgbClr val="00B0F0"/>
                </a:solidFill>
              </a:rPr>
              <a:t>NEW PRODUCTS AND WHY THEY</a:t>
            </a:r>
            <a:br>
              <a:rPr lang="en-US" altLang="en-US" sz="2400" b="1" dirty="0">
                <a:solidFill>
                  <a:srgbClr val="00B0F0"/>
                </a:solidFill>
              </a:rPr>
            </a:br>
            <a:r>
              <a:rPr lang="en-US" altLang="en-US" sz="2400" b="1" dirty="0">
                <a:solidFill>
                  <a:srgbClr val="00B0F0"/>
                </a:solidFill>
              </a:rPr>
              <a:t>SUCCEED OR FAIL</a:t>
            </a:r>
            <a:br>
              <a:rPr lang="en-US" altLang="en-US" sz="2400" b="1" dirty="0">
                <a:solidFill>
                  <a:srgbClr val="00B0F0"/>
                </a:solidFill>
              </a:rPr>
            </a:br>
            <a:r>
              <a:rPr lang="en-US" altLang="en-US" sz="2000" b="1" dirty="0">
                <a:solidFill>
                  <a:srgbClr val="00B0F0"/>
                </a:solidFill>
              </a:rPr>
              <a:t>WHY PRODUCTS AND SERVICES SUCCEED OR FAIL </a:t>
            </a:r>
            <a:r>
              <a:rPr lang="en-US" sz="1800" b="1" dirty="0">
                <a:solidFill>
                  <a:srgbClr val="00B0F0"/>
                </a:solidFill>
              </a:rPr>
              <a:t>(2 of 4)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43000" y="1752600"/>
            <a:ext cx="6396918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Marketing Reasons for New-Product Failures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b="1" dirty="0"/>
              <a:t>Insignificant Point of Difference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b="1" dirty="0"/>
              <a:t>Incomplete Market and Product Protocol Before Product Development Starts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b="1" dirty="0"/>
              <a:t>Not Satisfying Customer Needs on Critical Factors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b="1" dirty="0"/>
              <a:t>Bad Timing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505" y="2209800"/>
            <a:ext cx="2000590" cy="13323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5119900"/>
            <a:ext cx="1704850" cy="1133725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5F0D57B6-FF88-4EE2-8BD3-61DE552C3E19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Left: ©David Paul Morris/Bloomberg via Getty Images; Right: ©Suzanne </a:t>
            </a:r>
            <a:r>
              <a:rPr lang="en-US" dirty="0" err="1"/>
              <a:t>Kreiter</a:t>
            </a:r>
            <a:r>
              <a:rPr lang="en-US" dirty="0"/>
              <a:t>/The Boston Globe via Getty Images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65040240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295400" y="160338"/>
            <a:ext cx="77517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195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>
            <a:lvl1pPr marL="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8572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0015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sz="2200" b="1" dirty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76400" y="274638"/>
            <a:ext cx="7010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400" b="1" dirty="0">
                <a:solidFill>
                  <a:srgbClr val="00B0F0"/>
                </a:solidFill>
              </a:rPr>
              <a:t>NEW PRODUCTS AND WHY THEY</a:t>
            </a:r>
            <a:br>
              <a:rPr lang="en-US" altLang="en-US" sz="2400" b="1" dirty="0">
                <a:solidFill>
                  <a:srgbClr val="00B0F0"/>
                </a:solidFill>
              </a:rPr>
            </a:br>
            <a:r>
              <a:rPr lang="en-US" altLang="en-US" sz="2400" b="1" dirty="0">
                <a:solidFill>
                  <a:srgbClr val="00B0F0"/>
                </a:solidFill>
              </a:rPr>
              <a:t>SUCCEED OR FAIL</a:t>
            </a:r>
            <a:br>
              <a:rPr lang="en-US" altLang="en-US" sz="2400" b="1" dirty="0">
                <a:solidFill>
                  <a:srgbClr val="00B0F0"/>
                </a:solidFill>
              </a:rPr>
            </a:br>
            <a:r>
              <a:rPr lang="en-US" altLang="en-US" sz="2000" b="1" dirty="0">
                <a:solidFill>
                  <a:srgbClr val="00B0F0"/>
                </a:solidFill>
              </a:rPr>
              <a:t>WHY PRODUCTS AND SERVICES SUCCEED OR FAIL </a:t>
            </a:r>
            <a:r>
              <a:rPr lang="en-US" sz="1800" b="1" dirty="0">
                <a:solidFill>
                  <a:srgbClr val="00B0F0"/>
                </a:solidFill>
              </a:rPr>
              <a:t>(3 of 3)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95399" y="1685019"/>
            <a:ext cx="7355115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Marketing Reasons for New-Product Failures (continued)</a:t>
            </a:r>
          </a:p>
          <a:p>
            <a:pPr marL="971550" lvl="1" indent="-514350">
              <a:buFont typeface="+mj-lt"/>
              <a:buAutoNum type="arabicPeriod" startAt="5"/>
            </a:pPr>
            <a:r>
              <a:rPr lang="en-US" altLang="en-US" b="1" dirty="0"/>
              <a:t>No Economical Access to Buyers</a:t>
            </a:r>
          </a:p>
          <a:p>
            <a:pPr marL="971550" lvl="1" indent="-514350">
              <a:buFont typeface="+mj-lt"/>
              <a:buAutoNum type="arabicPeriod" startAt="5"/>
            </a:pPr>
            <a:r>
              <a:rPr lang="en-US" b="1" dirty="0"/>
              <a:t>Poor Execution of the Marketing Mix</a:t>
            </a:r>
          </a:p>
          <a:p>
            <a:pPr marL="971550" lvl="1" indent="-514350">
              <a:buFont typeface="+mj-lt"/>
              <a:buAutoNum type="arabicPeriod" startAt="5"/>
            </a:pPr>
            <a:r>
              <a:rPr lang="en-US" b="1" dirty="0"/>
              <a:t>Too Little Market Attractiveness</a:t>
            </a:r>
          </a:p>
          <a:p>
            <a:pPr marL="971550" lvl="1" indent="-514350">
              <a:buFont typeface="+mj-lt"/>
              <a:buAutoNum type="arabicPeriod" startAt="5"/>
            </a:pPr>
            <a:r>
              <a:rPr lang="en-US" b="1" dirty="0"/>
              <a:t>Poor Product Quality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16" y="4492484"/>
            <a:ext cx="2316101" cy="1808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761" y="4888009"/>
            <a:ext cx="2439841" cy="1778644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8FFE0B2-44D7-4124-B8AD-F86387DF79C4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Left: ©B Christopher/Alamy Stock Photo; Right: ©Patrick Farrell/KRT/Newscom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62808794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95400" y="228600"/>
            <a:ext cx="7848599" cy="609600"/>
          </a:xfrm>
        </p:spPr>
        <p:txBody>
          <a:bodyPr/>
          <a:lstStyle/>
          <a:p>
            <a:pPr algn="l"/>
            <a:r>
              <a:rPr lang="en-US" sz="32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10-3</a:t>
            </a:r>
            <a:r>
              <a:rPr lang="en-US" sz="3200" b="1" dirty="0"/>
              <a:t>  Seven stages in the new-product process leading to success</a:t>
            </a:r>
            <a:endParaRPr lang="en-US" sz="3200" dirty="0"/>
          </a:p>
        </p:txBody>
      </p:sp>
      <p:pic>
        <p:nvPicPr>
          <p:cNvPr id="6" name="Content Placeholder 5" descr="A graphic lists the seven stages of the new-product development process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436809"/>
            <a:ext cx="7220857" cy="4529767"/>
          </a:xfrm>
          <a:prstGeom prst="rect">
            <a:avLst/>
          </a:prstGeom>
        </p:spPr>
      </p:pic>
      <p:sp>
        <p:nvSpPr>
          <p:cNvPr id="4" name="Text Placeholder 3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78632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64" name="AutoShape 1032"/>
          <p:cNvSpPr>
            <a:spLocks noChangeArrowheads="1"/>
          </p:cNvSpPr>
          <p:nvPr/>
        </p:nvSpPr>
        <p:spPr bwMode="auto">
          <a:xfrm>
            <a:off x="1066800" y="143510"/>
            <a:ext cx="7983538" cy="908050"/>
          </a:xfrm>
          <a:prstGeom prst="roundRect">
            <a:avLst>
              <a:gd name="adj" fmla="val 16667"/>
            </a:avLst>
          </a:prstGeom>
          <a:solidFill>
            <a:srgbClr val="FFF0C8">
              <a:alpha val="50195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defRPr/>
            </a:pPr>
            <a:endParaRPr lang="en-US" altLang="en-US" sz="2000" b="1" dirty="0">
              <a:solidFill>
                <a:srgbClr val="A50532"/>
              </a:solidFill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0708" y="158750"/>
            <a:ext cx="7516091" cy="1258888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B0F0"/>
                </a:solidFill>
              </a:rPr>
              <a:t>LEARNING OBJECTIVES</a:t>
            </a:r>
            <a:br>
              <a:rPr lang="en-US" altLang="en-US" sz="2400" b="1" dirty="0">
                <a:solidFill>
                  <a:srgbClr val="00B0F0"/>
                </a:solidFill>
              </a:rPr>
            </a:br>
            <a:r>
              <a:rPr lang="en-US" altLang="en-US" sz="2000" b="1" dirty="0">
                <a:solidFill>
                  <a:srgbClr val="00B0F0"/>
                </a:solidFill>
              </a:rPr>
              <a:t>Product Development</a:t>
            </a:r>
            <a:br>
              <a:rPr lang="en-US" altLang="en-US" sz="4000" b="1" dirty="0">
                <a:solidFill>
                  <a:srgbClr val="007800"/>
                </a:solidFill>
              </a:rPr>
            </a:br>
            <a:br>
              <a:rPr lang="en-US" altLang="en-US" sz="1100" b="1" dirty="0">
                <a:solidFill>
                  <a:srgbClr val="007800"/>
                </a:solidFill>
              </a:rPr>
            </a:b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70709" y="1676400"/>
            <a:ext cx="7543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Recognize the various terms that pertain to products and services.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Identify the ways in which consumer and business products and services can be classified.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Explain the significance of “newness” in new products and services as it relates to the degree of consumer learning involved.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039528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43000" y="365919"/>
            <a:ext cx="7840265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195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>
            <a:lvl1pPr marL="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8572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0015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b="1" dirty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98433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b="1" dirty="0">
                <a:solidFill>
                  <a:srgbClr val="00B0F0"/>
                </a:solidFill>
              </a:rPr>
              <a:t>THE NEW-PRODUCT PROCESS</a:t>
            </a:r>
            <a:br>
              <a:rPr lang="en-US" altLang="en-US" sz="2800" b="1" dirty="0">
                <a:solidFill>
                  <a:srgbClr val="00B0F0"/>
                </a:solidFill>
              </a:rPr>
            </a:br>
            <a:r>
              <a:rPr lang="en-US" altLang="en-US" sz="2800" b="1" dirty="0">
                <a:solidFill>
                  <a:srgbClr val="00B0F0"/>
                </a:solidFill>
              </a:rPr>
              <a:t>STAGE 1: NEW-PRODUCT STRATEGY DEVELOPMENT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67432" y="1676400"/>
            <a:ext cx="7391400" cy="4525963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rgbClr val="0064FF"/>
              </a:solidFill>
              <a:hlinkClick r:id="" action="ppaction://noaction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New-Product Strategy Development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altLang="en-US" b="1" dirty="0"/>
              <a:t>SWOT Analysis</a:t>
            </a:r>
          </a:p>
          <a:p>
            <a:pPr lvl="1">
              <a:buFont typeface="Arial"/>
              <a:buChar char="•"/>
            </a:pPr>
            <a:r>
              <a:rPr lang="en-US" altLang="en-US" b="1" dirty="0"/>
              <a:t>Environmental Scanning</a:t>
            </a:r>
          </a:p>
          <a:p>
            <a:pPr lvl="1">
              <a:buFont typeface="Arial"/>
              <a:buChar char="•"/>
            </a:pPr>
            <a:r>
              <a:rPr lang="en-US" altLang="en-US" b="1" dirty="0"/>
              <a:t>Protocol and Strategic Role Defined</a:t>
            </a:r>
          </a:p>
          <a:p>
            <a:pPr lvl="1">
              <a:buFont typeface="Arial"/>
              <a:buChar char="•"/>
            </a:pPr>
            <a:r>
              <a:rPr lang="en-US" altLang="en-US" b="1" dirty="0"/>
              <a:t>Disruptive Innovation Can Occur</a:t>
            </a:r>
          </a:p>
          <a:p>
            <a:pPr lvl="1">
              <a:buFont typeface="Arial"/>
              <a:buChar char="•"/>
            </a:pPr>
            <a:r>
              <a:rPr lang="en-US" altLang="en-US" b="1" dirty="0"/>
              <a:t>Service Development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6074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209037"/>
            <a:ext cx="80565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195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8572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0015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b="1" dirty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000" b="1" dirty="0">
                <a:solidFill>
                  <a:srgbClr val="00B0F0"/>
                </a:solidFill>
              </a:rPr>
              <a:t>THE NEW-PRODUCT PROCESS</a:t>
            </a:r>
            <a:br>
              <a:rPr lang="en-US" altLang="en-US" sz="2000" b="1" dirty="0">
                <a:solidFill>
                  <a:srgbClr val="00B0F0"/>
                </a:solidFill>
              </a:rPr>
            </a:br>
            <a:r>
              <a:rPr lang="en-US" altLang="en-US" sz="2800" b="1" dirty="0">
                <a:solidFill>
                  <a:srgbClr val="00B0F0"/>
                </a:solidFill>
              </a:rPr>
              <a:t>STAGE 2: IDEA GENERATION </a:t>
            </a:r>
            <a:r>
              <a:rPr lang="en-US" sz="1400" b="1" dirty="0">
                <a:solidFill>
                  <a:srgbClr val="00B0F0"/>
                </a:solidFill>
              </a:rPr>
              <a:t>(1 of 3)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78449" y="1826774"/>
            <a:ext cx="3581400" cy="4838456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64FF"/>
                </a:solidFill>
                <a:hlinkClick r:id="" action="ppaction://noaction"/>
              </a:rPr>
              <a:t>Idea Generation</a:t>
            </a:r>
            <a:endParaRPr lang="en-US" sz="2400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altLang="en-US" sz="2400" b="1" dirty="0"/>
              <a:t>Open Innovation</a:t>
            </a:r>
            <a:endParaRPr lang="en-US" sz="2400" b="1" dirty="0"/>
          </a:p>
          <a:p>
            <a:pPr lvl="1">
              <a:buFont typeface="Arial"/>
              <a:buChar char="•"/>
            </a:pPr>
            <a:r>
              <a:rPr lang="en-US" sz="2400" b="1" dirty="0"/>
              <a:t>Employee and Co-Worker Suggestions</a:t>
            </a:r>
          </a:p>
          <a:p>
            <a:pPr lvl="1">
              <a:buFont typeface="Arial"/>
              <a:buChar char="•"/>
            </a:pPr>
            <a:r>
              <a:rPr lang="en-US" sz="2400" b="1" dirty="0"/>
              <a:t>Customer and Supplier Suggestions</a:t>
            </a:r>
          </a:p>
          <a:p>
            <a:pPr lvl="1">
              <a:buFont typeface="Arial"/>
              <a:buChar char="•"/>
            </a:pPr>
            <a:r>
              <a:rPr lang="en-US" altLang="en-US" sz="2400" b="1" dirty="0"/>
              <a:t>Crowdsourcing</a:t>
            </a:r>
            <a:endParaRPr lang="en-US" sz="2400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53EE387-6598-4B28-9627-634D397CFAF0}"/>
              </a:ext>
            </a:extLst>
          </p:cNvPr>
          <p:cNvSpPr txBox="1">
            <a:spLocks/>
          </p:cNvSpPr>
          <p:nvPr/>
        </p:nvSpPr>
        <p:spPr>
          <a:xfrm>
            <a:off x="7086600" y="2927020"/>
            <a:ext cx="2417175" cy="15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Life Is Good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2FA8AC0-8EEC-4837-ADDC-F341D9A5088D}"/>
              </a:ext>
            </a:extLst>
          </p:cNvPr>
          <p:cNvSpPr txBox="1">
            <a:spLocks/>
          </p:cNvSpPr>
          <p:nvPr/>
        </p:nvSpPr>
        <p:spPr>
          <a:xfrm>
            <a:off x="5128464" y="5879524"/>
            <a:ext cx="2417175" cy="15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Bef>
                <a:spcPct val="30000"/>
              </a:spcBef>
            </a:pPr>
            <a:r>
              <a:rPr lang="en-US" sz="1800" b="1" dirty="0"/>
              <a:t>Tide</a:t>
            </a:r>
            <a:br>
              <a:rPr lang="en-US" sz="1800" b="1" dirty="0"/>
            </a:br>
            <a:r>
              <a:rPr lang="en-US" sz="1800" b="1" dirty="0"/>
              <a:t>Pods Ad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36877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97984" y="4114737"/>
            <a:ext cx="2276956" cy="162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81" y="1888562"/>
            <a:ext cx="2435162" cy="1767928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BA55911-2920-41CB-8BBA-21E5F4F010C4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Top: ©Michael Dwyer/AP Images; Bottom: ©McGraw-Hill Education/Mike Hruby, photographer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0271007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60338"/>
            <a:ext cx="79803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195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8572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0015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b="1" dirty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0" y="191513"/>
            <a:ext cx="7543800" cy="1143000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altLang="en-US" sz="1800" b="1" dirty="0">
                <a:solidFill>
                  <a:srgbClr val="00B0F0"/>
                </a:solidFill>
              </a:rPr>
              <a:t>THE NEW-PRODUCT PROCESS</a:t>
            </a:r>
            <a:br>
              <a:rPr lang="en-US" altLang="en-US" sz="1800" b="1" dirty="0">
                <a:solidFill>
                  <a:srgbClr val="00B0F0"/>
                </a:solidFill>
              </a:rPr>
            </a:br>
            <a:r>
              <a:rPr lang="en-US" altLang="en-US" sz="2800" b="1" dirty="0">
                <a:solidFill>
                  <a:srgbClr val="00B0F0"/>
                </a:solidFill>
              </a:rPr>
              <a:t>STAGE 3: SCREENING AND EVALUATION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0" y="1600200"/>
            <a:ext cx="71628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Screening and Evaluation</a:t>
            </a:r>
            <a:endParaRPr lang="en-US" b="1" dirty="0">
              <a:solidFill>
                <a:srgbClr val="0064FF"/>
              </a:solidFill>
            </a:endParaRPr>
          </a:p>
          <a:p>
            <a:pPr marL="0" indent="0">
              <a:buNone/>
            </a:pPr>
            <a:endParaRPr lang="en-US" altLang="en-US" b="1" dirty="0">
              <a:solidFill>
                <a:srgbClr val="0064FF"/>
              </a:solidFill>
            </a:endParaRPr>
          </a:p>
          <a:p>
            <a:pPr marL="0" indent="0">
              <a:buNone/>
            </a:pPr>
            <a:r>
              <a:rPr lang="en-US" altLang="en-US" b="1" dirty="0"/>
              <a:t>Internal Approach</a:t>
            </a:r>
          </a:p>
          <a:p>
            <a:pPr lvl="2">
              <a:buFont typeface="Arial"/>
              <a:buChar char="•"/>
            </a:pPr>
            <a:r>
              <a:rPr lang="en-US" altLang="en-US" sz="2800" b="1" dirty="0">
                <a:solidFill>
                  <a:srgbClr val="0064FF"/>
                </a:solidFill>
                <a:hlinkClick r:id="" action="ppaction://noaction"/>
              </a:rPr>
              <a:t>Customer Experience Management (CEM)</a:t>
            </a:r>
            <a:endParaRPr lang="en-US" altLang="en-US" sz="2800" b="1" dirty="0">
              <a:solidFill>
                <a:srgbClr val="0064FF"/>
              </a:solidFill>
            </a:endParaRPr>
          </a:p>
          <a:p>
            <a:pPr marL="914400" lvl="2" indent="0">
              <a:buNone/>
            </a:pPr>
            <a:endParaRPr lang="en-US" altLang="en-US" sz="3200" b="1" dirty="0"/>
          </a:p>
          <a:p>
            <a:pPr marL="0" indent="0">
              <a:buNone/>
            </a:pPr>
            <a:r>
              <a:rPr lang="en-US" altLang="en-US" b="1" dirty="0"/>
              <a:t>External Approach</a:t>
            </a:r>
          </a:p>
          <a:p>
            <a:pPr lvl="2"/>
            <a:r>
              <a:rPr lang="en-US" altLang="en-US" sz="2800" b="1" dirty="0"/>
              <a:t>Concept Tests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8560195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43000" y="160338"/>
            <a:ext cx="79041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195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8572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0015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b="1" dirty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0" y="274638"/>
            <a:ext cx="71628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000" b="1" dirty="0">
                <a:solidFill>
                  <a:srgbClr val="00B0F0"/>
                </a:solidFill>
              </a:rPr>
              <a:t>THE NEW-PRODUCT PROCESS</a:t>
            </a:r>
            <a:br>
              <a:rPr lang="en-US" altLang="en-US" sz="2000" b="1" dirty="0">
                <a:solidFill>
                  <a:srgbClr val="00B0F0"/>
                </a:solidFill>
              </a:rPr>
            </a:br>
            <a:r>
              <a:rPr lang="en-US" altLang="en-US" sz="3200" b="1" dirty="0">
                <a:solidFill>
                  <a:srgbClr val="00B0F0"/>
                </a:solidFill>
              </a:rPr>
              <a:t>STAGE 4: BUSINESS ANALYSIS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1676400"/>
            <a:ext cx="75438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Business Analysis</a:t>
            </a:r>
            <a:endParaRPr lang="en-US" b="1" dirty="0">
              <a:solidFill>
                <a:srgbClr val="0064FF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altLang="en-US" sz="3200" b="1" dirty="0"/>
              <a:t>Prototype – Full-Scale Model </a:t>
            </a:r>
          </a:p>
          <a:p>
            <a:pPr lvl="1">
              <a:buFont typeface="Arial"/>
              <a:buChar char="•"/>
            </a:pPr>
            <a:r>
              <a:rPr lang="en-US" altLang="en-US" sz="3200" b="1" dirty="0"/>
              <a:t>Business Fit of New Product</a:t>
            </a:r>
          </a:p>
          <a:p>
            <a:pPr lvl="1">
              <a:buFont typeface="Arial"/>
              <a:buChar char="•"/>
            </a:pPr>
            <a:r>
              <a:rPr lang="en-US" altLang="en-US" sz="3200" b="1" dirty="0"/>
              <a:t>Financial Projections</a:t>
            </a:r>
            <a:endParaRPr 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583067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248787"/>
            <a:ext cx="7908131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195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8572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0015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b="1" dirty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" y="274638"/>
            <a:ext cx="7467600" cy="1143000"/>
          </a:xfrm>
          <a:ln>
            <a:noFill/>
          </a:ln>
        </p:spPr>
        <p:txBody>
          <a:bodyPr/>
          <a:lstStyle/>
          <a:p>
            <a:pPr eaLnBrk="1" hangingPunct="1">
              <a:defRPr/>
            </a:pPr>
            <a:r>
              <a:rPr lang="en-US" altLang="en-US" sz="2000" b="1" dirty="0">
                <a:solidFill>
                  <a:srgbClr val="00B0F0"/>
                </a:solidFill>
              </a:rPr>
              <a:t>THE NEW-PRODUCT PROCESS</a:t>
            </a:r>
            <a:br>
              <a:rPr lang="en-US" altLang="en-US" sz="2000" b="1" dirty="0">
                <a:solidFill>
                  <a:srgbClr val="00B0F0"/>
                </a:solidFill>
              </a:rPr>
            </a:br>
            <a:r>
              <a:rPr lang="en-US" altLang="en-US" sz="3200" b="1" dirty="0">
                <a:solidFill>
                  <a:srgbClr val="00B0F0"/>
                </a:solidFill>
              </a:rPr>
              <a:t>STAGE 5: DEVELOPMENT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19200" y="1531938"/>
            <a:ext cx="7467600" cy="261619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Development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altLang="en-US" sz="3200" b="1" dirty="0"/>
              <a:t>Turns Ideas into Prototypes</a:t>
            </a:r>
          </a:p>
          <a:p>
            <a:pPr lvl="1">
              <a:buFont typeface="Arial"/>
              <a:buChar char="•"/>
            </a:pPr>
            <a:r>
              <a:rPr lang="en-US" altLang="en-US" sz="3200" b="1" dirty="0"/>
              <a:t>Results in Demonstrable Product</a:t>
            </a:r>
          </a:p>
          <a:p>
            <a:pPr lvl="1">
              <a:buFont typeface="Arial"/>
              <a:buChar char="•"/>
            </a:pPr>
            <a:r>
              <a:rPr lang="en-US" altLang="en-US" sz="3200" b="1" dirty="0"/>
              <a:t>Lab and Consumer Tests</a:t>
            </a:r>
          </a:p>
          <a:p>
            <a:pPr lvl="1">
              <a:buFont typeface="Arial"/>
              <a:buChar char="•"/>
            </a:pPr>
            <a:r>
              <a:rPr lang="en-US" altLang="en-US" sz="3200" b="1" dirty="0"/>
              <a:t>Example: Google Driverless Car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723" y="4714219"/>
            <a:ext cx="2800990" cy="1865459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26F40AE-1363-4732-8050-1542990FC17E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©Kim </a:t>
            </a:r>
            <a:r>
              <a:rPr lang="en-US" dirty="0" err="1"/>
              <a:t>Kulish</a:t>
            </a:r>
            <a:r>
              <a:rPr lang="en-US" dirty="0"/>
              <a:t>/Corbis via Getty Images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84823398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295400" y="160338"/>
            <a:ext cx="77517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195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8572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0015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b="1" dirty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0" y="187420"/>
            <a:ext cx="7696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000" b="1" dirty="0">
                <a:solidFill>
                  <a:srgbClr val="00B0F0"/>
                </a:solidFill>
              </a:rPr>
              <a:t>THE NEW-PRODUCT PROCESS</a:t>
            </a:r>
            <a:br>
              <a:rPr lang="en-US" altLang="en-US" sz="2000" b="1" dirty="0">
                <a:solidFill>
                  <a:srgbClr val="00B0F0"/>
                </a:solidFill>
              </a:rPr>
            </a:br>
            <a:r>
              <a:rPr lang="en-US" altLang="en-US" sz="3200" b="1" dirty="0">
                <a:solidFill>
                  <a:srgbClr val="00B0F0"/>
                </a:solidFill>
              </a:rPr>
              <a:t>STAGE 6: MARKET TESTING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92250" y="1684337"/>
            <a:ext cx="7531957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64FF"/>
                </a:solidFill>
                <a:hlinkClick r:id="" action="ppaction://noaction"/>
              </a:rPr>
              <a:t>Market Testing</a:t>
            </a:r>
            <a:endParaRPr lang="en-US" sz="2400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altLang="en-US" sz="2800" b="1" dirty="0"/>
              <a:t>Standard Test Markets</a:t>
            </a:r>
          </a:p>
          <a:p>
            <a:pPr lvl="1">
              <a:buFont typeface="Arial"/>
              <a:buChar char="•"/>
            </a:pPr>
            <a:r>
              <a:rPr lang="en-US" altLang="en-US" sz="2800" b="1" dirty="0"/>
              <a:t>Controlled Test Markets, “Beta” launch</a:t>
            </a:r>
          </a:p>
          <a:p>
            <a:pPr lvl="1">
              <a:buFont typeface="Arial"/>
              <a:buChar char="•"/>
            </a:pPr>
            <a:r>
              <a:rPr lang="en-US" sz="2800" b="1" dirty="0"/>
              <a:t>When Test Markets Don’</a:t>
            </a:r>
            <a:r>
              <a:rPr lang="en-US" altLang="ja-JP" sz="2800" b="1" dirty="0"/>
              <a:t>t Work</a:t>
            </a:r>
          </a:p>
          <a:p>
            <a:pPr lvl="2"/>
            <a:r>
              <a:rPr lang="en-US" sz="2800" b="1" dirty="0"/>
              <a:t>Use Mock-ups or Prototypes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426107"/>
            <a:ext cx="2655614" cy="1495111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4C9784F-6E97-4BA4-A035-057FE42E419F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Courtesy of Bolin Marketing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12945140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219200" y="223332"/>
            <a:ext cx="7831931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195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8572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0015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b="1" dirty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000" b="1" dirty="0">
                <a:solidFill>
                  <a:srgbClr val="00B0F0"/>
                </a:solidFill>
              </a:rPr>
              <a:t>THE NEW-PRODUCT PROCESS</a:t>
            </a:r>
            <a:br>
              <a:rPr lang="en-US" altLang="en-US" sz="2000" b="1" dirty="0">
                <a:solidFill>
                  <a:srgbClr val="00B0F0"/>
                </a:solidFill>
              </a:rPr>
            </a:br>
            <a:r>
              <a:rPr lang="en-US" altLang="en-US" sz="3200" b="1" dirty="0">
                <a:solidFill>
                  <a:srgbClr val="00B0F0"/>
                </a:solidFill>
              </a:rPr>
              <a:t>STAGE 7: COMMERCIALIZATION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66801" y="1545010"/>
            <a:ext cx="61722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64FF"/>
                </a:solidFill>
                <a:hlinkClick r:id="" action="ppaction://noaction"/>
              </a:rPr>
              <a:t>Commercialization</a:t>
            </a:r>
            <a:endParaRPr lang="en-US" sz="2400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altLang="en-US" sz="2400" b="1" dirty="0"/>
              <a:t>The Boeing 787 Dreamliner Experience</a:t>
            </a:r>
          </a:p>
          <a:p>
            <a:pPr lvl="2">
              <a:buFont typeface="Arial"/>
              <a:buChar char="•"/>
            </a:pPr>
            <a:r>
              <a:rPr lang="en-US" altLang="en-US" sz="2400" b="1" dirty="0"/>
              <a:t>Technical Problems</a:t>
            </a:r>
          </a:p>
          <a:p>
            <a:pPr lvl="1">
              <a:buFont typeface="Arial"/>
              <a:buChar char="•"/>
            </a:pPr>
            <a:r>
              <a:rPr lang="en-US" altLang="en-US" sz="2400" b="1" dirty="0"/>
              <a:t>Burger King French Fries: The Complexity of Commercialization- “</a:t>
            </a:r>
            <a:r>
              <a:rPr lang="en-US" altLang="en-US" sz="2400" b="1" dirty="0" err="1"/>
              <a:t>Satisfries</a:t>
            </a:r>
            <a:r>
              <a:rPr lang="en-US" altLang="en-US" sz="2400" b="1" dirty="0"/>
              <a:t>”</a:t>
            </a:r>
          </a:p>
          <a:p>
            <a:pPr lvl="2"/>
            <a:r>
              <a:rPr lang="en-US" altLang="en-US" sz="2400" b="1" dirty="0"/>
              <a:t>Too Complicated to Get Right, </a:t>
            </a:r>
          </a:p>
          <a:p>
            <a:pPr marL="914400" lvl="2" indent="0">
              <a:buNone/>
            </a:pPr>
            <a:r>
              <a:rPr lang="en-US" altLang="en-US" sz="2400" b="1" dirty="0"/>
              <a:t>     “2” fryers slowed service</a:t>
            </a:r>
          </a:p>
        </p:txBody>
      </p:sp>
      <p:pic>
        <p:nvPicPr>
          <p:cNvPr id="4506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82689" y="4744092"/>
            <a:ext cx="1864422" cy="134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599633"/>
            <a:ext cx="1964531" cy="1295967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700E21F-44E0-44B1-B411-E8AE1CA75C35}"/>
              </a:ext>
            </a:extLst>
          </p:cNvPr>
          <p:cNvSpPr txBox="1">
            <a:spLocks/>
          </p:cNvSpPr>
          <p:nvPr/>
        </p:nvSpPr>
        <p:spPr>
          <a:xfrm>
            <a:off x="2743200" y="6564982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Top: ©</a:t>
            </a:r>
            <a:r>
              <a:rPr lang="en-US" dirty="0" err="1"/>
              <a:t>KiyoshiOta</a:t>
            </a:r>
            <a:r>
              <a:rPr lang="en-US" dirty="0"/>
              <a:t>/Bloomberg via Getty Images; Bottom: ©McGraw-Hill Education/Mike Hruby, photographer</a:t>
            </a:r>
            <a:endParaRPr lang="en-US" kern="0" dirty="0"/>
          </a:p>
        </p:txBody>
      </p:sp>
      <p:pic>
        <p:nvPicPr>
          <p:cNvPr id="6" name="Picture 5" descr="A picture containing cup, food, table, indoor&#13;&#10;&#13;&#10;Description automatically generated">
            <a:extLst>
              <a:ext uri="{FF2B5EF4-FFF2-40B4-BE49-F238E27FC236}">
                <a16:creationId xmlns:a16="http://schemas.microsoft.com/office/drawing/2014/main" id="{BFD8232F-548E-784C-97E8-2E37C78AC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103" y="3579293"/>
            <a:ext cx="2013697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440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685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2743200"/>
            <a:ext cx="60198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New Products &amp; Services Development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Mid-Term Review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February 10, 2020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MGT 103</a:t>
            </a:r>
          </a:p>
        </p:txBody>
      </p:sp>
    </p:spTree>
    <p:extLst>
      <p:ext uri="{BB962C8B-B14F-4D97-AF65-F5344CB8AC3E}">
        <p14:creationId xmlns:p14="http://schemas.microsoft.com/office/powerpoint/2010/main" val="1856009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54" name="AutoShape 10"/>
          <p:cNvSpPr>
            <a:spLocks noChangeArrowheads="1"/>
          </p:cNvSpPr>
          <p:nvPr/>
        </p:nvSpPr>
        <p:spPr bwMode="auto">
          <a:xfrm>
            <a:off x="1121597" y="218289"/>
            <a:ext cx="7870004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195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lnSpc>
                <a:spcPct val="105000"/>
              </a:lnSpc>
              <a:spcBef>
                <a:spcPct val="30000"/>
              </a:spcBef>
            </a:pP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r>
              <a:rPr lang="en-US" sz="3200" b="1" dirty="0">
                <a:solidFill>
                  <a:srgbClr val="00B0F0"/>
                </a:solidFill>
              </a:rPr>
              <a:t>MARKETING MATTERS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Was the Google Glass Half Full or Half Empty?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47800" y="1634991"/>
            <a:ext cx="6873132" cy="3982502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Augmented Reality Glasses:</a:t>
            </a:r>
          </a:p>
          <a:p>
            <a:r>
              <a:rPr lang="en-US" sz="2800" b="1" dirty="0"/>
              <a:t>Prototypes Sold to 8,000 Qualified “Glass Explorers” for $1,500 (2013)</a:t>
            </a:r>
          </a:p>
          <a:p>
            <a:r>
              <a:rPr lang="en-US" sz="2800" b="1" dirty="0"/>
              <a:t>Incomplete Product Testing</a:t>
            </a:r>
          </a:p>
          <a:p>
            <a:r>
              <a:rPr lang="en-US" sz="2800" b="1" dirty="0"/>
              <a:t>“Glassholes”</a:t>
            </a:r>
          </a:p>
          <a:p>
            <a:r>
              <a:rPr lang="en-US" sz="2800" b="1" dirty="0"/>
              <a:t>Withdrawn from Market (2015)</a:t>
            </a:r>
          </a:p>
          <a:p>
            <a:r>
              <a:rPr lang="en-US" sz="2800" b="1" dirty="0"/>
              <a:t>New Version – Glass Enterprise Edition – Being Tested for use by Workers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819" y="2695713"/>
            <a:ext cx="2198761" cy="1466574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FA9ADFC-72EC-4F06-8CA5-3A413B1297DD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©Rex Features/AP Images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17838624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64" name="AutoShape 1032"/>
          <p:cNvSpPr>
            <a:spLocks noChangeArrowheads="1"/>
          </p:cNvSpPr>
          <p:nvPr/>
        </p:nvSpPr>
        <p:spPr bwMode="auto">
          <a:xfrm>
            <a:off x="1219200" y="158749"/>
            <a:ext cx="7831138" cy="831851"/>
          </a:xfrm>
          <a:prstGeom prst="roundRect">
            <a:avLst>
              <a:gd name="adj" fmla="val 16667"/>
            </a:avLst>
          </a:prstGeom>
          <a:solidFill>
            <a:srgbClr val="FFF0C8">
              <a:alpha val="50195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defRPr/>
            </a:pPr>
            <a:endParaRPr lang="en-US" altLang="en-US" sz="2000" b="1" dirty="0">
              <a:solidFill>
                <a:srgbClr val="007800"/>
              </a:solidFill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9200" y="179770"/>
            <a:ext cx="7467600" cy="1258888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B0F0"/>
                </a:solidFill>
              </a:rPr>
              <a:t>LEARNING OBJECTIVES</a:t>
            </a:r>
            <a:br>
              <a:rPr lang="en-US" altLang="en-US" sz="2400" b="1" dirty="0">
                <a:solidFill>
                  <a:srgbClr val="00B0F0"/>
                </a:solidFill>
              </a:rPr>
            </a:br>
            <a:r>
              <a:rPr lang="en-US" altLang="en-US" sz="2000" b="1" dirty="0">
                <a:solidFill>
                  <a:srgbClr val="00B0F0"/>
                </a:solidFill>
              </a:rPr>
              <a:t>Product Development</a:t>
            </a:r>
            <a:br>
              <a:rPr lang="en-US" altLang="en-US" sz="4000" b="1" dirty="0">
                <a:solidFill>
                  <a:srgbClr val="00B0F0"/>
                </a:solidFill>
              </a:rPr>
            </a:br>
            <a:br>
              <a:rPr lang="en-US" altLang="en-US" sz="1100" b="1" dirty="0">
                <a:solidFill>
                  <a:srgbClr val="00B0F0"/>
                </a:solidFill>
              </a:rPr>
            </a:b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752600"/>
            <a:ext cx="716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sz="2800" b="1" dirty="0"/>
              <a:t>Describe the factors contributing to the success or failure of a new product or service.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sz="2800" b="1" dirty="0"/>
              <a:t>Explain the purposes of each step of the new-product development process.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816916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7" name="AutoShape 27"/>
          <p:cNvSpPr>
            <a:spLocks noChangeArrowheads="1"/>
          </p:cNvSpPr>
          <p:nvPr/>
        </p:nvSpPr>
        <p:spPr bwMode="auto">
          <a:xfrm>
            <a:off x="990600" y="160338"/>
            <a:ext cx="8060531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195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defRPr/>
            </a:pPr>
            <a:endParaRPr lang="en-US" altLang="en-US" sz="3200" b="1" dirty="0">
              <a:solidFill>
                <a:srgbClr val="A50532"/>
              </a:solidFill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25165" y="193792"/>
            <a:ext cx="7391400" cy="1143000"/>
          </a:xfrm>
        </p:spPr>
        <p:txBody>
          <a:bodyPr/>
          <a:lstStyle/>
          <a:p>
            <a:r>
              <a:rPr lang="en-US" altLang="en-US" sz="2800" b="1" dirty="0">
                <a:solidFill>
                  <a:srgbClr val="00B0F0"/>
                </a:solidFill>
              </a:rPr>
              <a:t>APPLE: THE WORLD-CLASS</a:t>
            </a:r>
            <a:br>
              <a:rPr lang="en-US" altLang="en-US" sz="2800" b="1" dirty="0">
                <a:solidFill>
                  <a:srgbClr val="00B0F0"/>
                </a:solidFill>
              </a:rPr>
            </a:br>
            <a:r>
              <a:rPr lang="en-US" altLang="en-US" sz="2800" b="1" dirty="0">
                <a:solidFill>
                  <a:srgbClr val="00B0F0"/>
                </a:solidFill>
              </a:rPr>
              <a:t>NEW-PRODUCT MACHINE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55518" y="1531938"/>
            <a:ext cx="4038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Successes: </a:t>
            </a:r>
          </a:p>
          <a:p>
            <a:pPr lvl="1">
              <a:buFont typeface="Arial"/>
              <a:buChar char="•"/>
            </a:pPr>
            <a:r>
              <a:rPr lang="en-US" b="1" dirty="0"/>
              <a:t>Apple II (1977)</a:t>
            </a:r>
          </a:p>
          <a:p>
            <a:pPr lvl="1">
              <a:buFont typeface="Arial"/>
              <a:buChar char="•"/>
            </a:pPr>
            <a:r>
              <a:rPr lang="en-US" b="1" dirty="0"/>
              <a:t>Mac  (1984)</a:t>
            </a:r>
          </a:p>
          <a:p>
            <a:pPr lvl="1">
              <a:buFont typeface="Arial"/>
              <a:buChar char="•"/>
            </a:pPr>
            <a:r>
              <a:rPr lang="en-US" b="1" dirty="0"/>
              <a:t>iPod  (2001)</a:t>
            </a:r>
          </a:p>
          <a:p>
            <a:pPr lvl="1">
              <a:buFont typeface="Arial"/>
              <a:buChar char="•"/>
            </a:pPr>
            <a:r>
              <a:rPr lang="en-US" b="1" dirty="0"/>
              <a:t>iPhone  (2007)</a:t>
            </a:r>
          </a:p>
          <a:p>
            <a:pPr lvl="1">
              <a:buFont typeface="Arial"/>
              <a:buChar char="•"/>
            </a:pPr>
            <a:r>
              <a:rPr lang="en-US" b="1" dirty="0"/>
              <a:t>iPad  (2010)</a:t>
            </a:r>
          </a:p>
          <a:p>
            <a:pPr lvl="1">
              <a:buFont typeface="Arial"/>
              <a:buChar char="•"/>
            </a:pPr>
            <a:r>
              <a:rPr lang="en-US" b="1" dirty="0"/>
              <a:t>CarPlay (2014)</a:t>
            </a:r>
          </a:p>
          <a:p>
            <a:pPr lvl="1">
              <a:buFont typeface="Arial"/>
              <a:buChar char="•"/>
            </a:pPr>
            <a:r>
              <a:rPr lang="en-US" b="1" dirty="0"/>
              <a:t>Apple Watch (2015)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696489" y="1498484"/>
            <a:ext cx="322565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Stumbles:</a:t>
            </a:r>
          </a:p>
          <a:p>
            <a:pPr lvl="1">
              <a:buFont typeface="Arial"/>
              <a:buChar char="•"/>
            </a:pPr>
            <a:r>
              <a:rPr lang="en-US" b="1" dirty="0"/>
              <a:t>Apple III (1980)</a:t>
            </a:r>
          </a:p>
          <a:p>
            <a:pPr lvl="1">
              <a:buFont typeface="Arial"/>
              <a:buChar char="•"/>
            </a:pPr>
            <a:r>
              <a:rPr lang="en-US" b="1" dirty="0"/>
              <a:t>Lisa  (1983)</a:t>
            </a:r>
          </a:p>
          <a:p>
            <a:pPr lvl="1">
              <a:buFont typeface="Arial"/>
              <a:buChar char="•"/>
            </a:pPr>
            <a:r>
              <a:rPr lang="en-US" b="1" dirty="0"/>
              <a:t>Newton  (1987)</a:t>
            </a:r>
          </a:p>
          <a:p>
            <a:pPr lvl="1">
              <a:buFont typeface="Arial"/>
              <a:buChar char="•"/>
            </a:pPr>
            <a:r>
              <a:rPr lang="en-US" b="1" dirty="0"/>
              <a:t>Mac Portable (1989)</a:t>
            </a:r>
          </a:p>
          <a:p>
            <a:pPr lvl="1">
              <a:buFont typeface="Arial"/>
              <a:buChar char="•"/>
            </a:pPr>
            <a:r>
              <a:rPr lang="en-US" b="1" dirty="0"/>
              <a:t>Hockey Puck Mouse (1998)</a:t>
            </a:r>
          </a:p>
          <a:p>
            <a:pPr lvl="1"/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What’s Next?</a:t>
            </a:r>
          </a:p>
          <a:p>
            <a:pPr lvl="1">
              <a:buFont typeface="Arial"/>
              <a:buChar char="•"/>
            </a:pPr>
            <a:r>
              <a:rPr lang="en-US" b="1" dirty="0"/>
              <a:t>An Apple-enabled iCar?</a:t>
            </a:r>
          </a:p>
          <a:p>
            <a:endParaRPr lang="en-US" sz="2400" dirty="0"/>
          </a:p>
        </p:txBody>
      </p:sp>
      <p:sp>
        <p:nvSpPr>
          <p:cNvPr id="10" name="Text Placeholder 9" hidden="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608120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43000" y="274638"/>
            <a:ext cx="78152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195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>
            <a:lvl1pPr marL="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8572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0015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b="1" dirty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400" b="1" dirty="0">
                <a:solidFill>
                  <a:srgbClr val="00B0F0"/>
                </a:solidFill>
              </a:rPr>
              <a:t>WHAT ARE PRODUCTS AND SERVICES?</a:t>
            </a:r>
            <a:br>
              <a:rPr lang="en-US" altLang="en-US" sz="2400" b="1" dirty="0">
                <a:solidFill>
                  <a:srgbClr val="00B0F0"/>
                </a:solidFill>
              </a:rPr>
            </a:br>
            <a:r>
              <a:rPr lang="en-US" altLang="en-US" sz="2800" b="1" dirty="0">
                <a:solidFill>
                  <a:srgbClr val="00B0F0"/>
                </a:solidFill>
              </a:rPr>
              <a:t>CLASSIFYING PRODUCTS </a:t>
            </a:r>
            <a:r>
              <a:rPr lang="en-US" sz="1800" b="1" dirty="0">
                <a:solidFill>
                  <a:srgbClr val="00B0F0"/>
                </a:solidFill>
              </a:rPr>
              <a:t>(1 of 2)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71600" y="1981200"/>
            <a:ext cx="7315200" cy="3886200"/>
          </a:xfrm>
        </p:spPr>
        <p:txBody>
          <a:bodyPr/>
          <a:lstStyle/>
          <a:p>
            <a:pPr>
              <a:buNone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Consumer Products</a:t>
            </a:r>
            <a:endParaRPr lang="en-US" b="1" dirty="0">
              <a:solidFill>
                <a:srgbClr val="0064FF"/>
              </a:solidFill>
            </a:endParaRPr>
          </a:p>
          <a:p>
            <a:pPr>
              <a:buNone/>
            </a:pPr>
            <a:endParaRPr lang="en-US" b="1" dirty="0">
              <a:solidFill>
                <a:srgbClr val="0064FF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en-US" b="1" dirty="0">
                <a:solidFill>
                  <a:srgbClr val="0064FF"/>
                </a:solidFill>
                <a:hlinkClick r:id="" action="ppaction://noaction"/>
              </a:rPr>
              <a:t>Convenience Products</a:t>
            </a:r>
            <a:endParaRPr lang="en-US" altLang="en-US" b="1" dirty="0">
              <a:solidFill>
                <a:srgbClr val="0064FF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en-US" b="1" dirty="0">
                <a:solidFill>
                  <a:srgbClr val="0064FF"/>
                </a:solidFill>
                <a:hlinkClick r:id="" action="ppaction://noaction"/>
              </a:rPr>
              <a:t>Shopping Products</a:t>
            </a:r>
            <a:endParaRPr lang="en-US" altLang="en-US" b="1" dirty="0">
              <a:solidFill>
                <a:srgbClr val="0064FF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en-US" b="1" dirty="0">
                <a:solidFill>
                  <a:srgbClr val="0064FF"/>
                </a:solidFill>
                <a:hlinkClick r:id="" action="ppaction://noaction"/>
              </a:rPr>
              <a:t>Specialty Products</a:t>
            </a:r>
            <a:endParaRPr lang="en-US" altLang="en-US" b="1" dirty="0">
              <a:solidFill>
                <a:srgbClr val="0064FF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en-US" b="1" dirty="0">
                <a:solidFill>
                  <a:srgbClr val="0064FF"/>
                </a:solidFill>
                <a:hlinkClick r:id="" action="ppaction://noaction"/>
              </a:rPr>
              <a:t>Unsought Products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38541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3124" y="376737"/>
            <a:ext cx="8077200" cy="6096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10-1</a:t>
            </a:r>
            <a:r>
              <a:rPr lang="en-US" sz="2400" b="1" dirty="0"/>
              <a:t>  How a consumer product is classified affects which products consumers buy and the marketing strategies used.</a:t>
            </a:r>
            <a:endParaRPr lang="en-US" sz="2400" dirty="0"/>
          </a:p>
        </p:txBody>
      </p:sp>
      <p:pic>
        <p:nvPicPr>
          <p:cNvPr id="6" name="Content Placeholder 5" descr="A table of the bases of comparison and the types of consumer products.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10978"/>
            <a:ext cx="6553200" cy="474572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" action="ppaction://noaction"/>
              </a:rPr>
              <a:t>Jump to Appendix 1 long image description</a:t>
            </a:r>
          </a:p>
        </p:txBody>
      </p:sp>
      <p:sp>
        <p:nvSpPr>
          <p:cNvPr id="4" name="Text Placeholder 3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107382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99805" y="160337"/>
            <a:ext cx="7715596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195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>
            <a:lvl1pPr marL="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8572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0015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b="1" dirty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00200" y="274638"/>
            <a:ext cx="7086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400" b="1" dirty="0">
                <a:solidFill>
                  <a:srgbClr val="00B0F0"/>
                </a:solidFill>
              </a:rPr>
              <a:t>WHAT ARE PRODUCTS AND SERVICES?</a:t>
            </a:r>
            <a:br>
              <a:rPr lang="en-US" altLang="en-US" sz="2400" b="1" dirty="0">
                <a:solidFill>
                  <a:srgbClr val="00B0F0"/>
                </a:solidFill>
              </a:rPr>
            </a:br>
            <a:r>
              <a:rPr lang="en-US" altLang="en-US" sz="2400" b="1" dirty="0">
                <a:solidFill>
                  <a:srgbClr val="00B0F0"/>
                </a:solidFill>
              </a:rPr>
              <a:t>CLASSIFYING PRODUCTS </a:t>
            </a:r>
            <a:r>
              <a:rPr lang="en-US" sz="1800" b="1" dirty="0">
                <a:solidFill>
                  <a:srgbClr val="00B0F0"/>
                </a:solidFill>
              </a:rPr>
              <a:t>(2 of 2)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19200" y="1600200"/>
            <a:ext cx="7467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064FF"/>
                </a:solidFill>
                <a:hlinkClick r:id="" action="ppaction://noaction"/>
              </a:rPr>
              <a:t>Business Products</a:t>
            </a:r>
            <a:endParaRPr lang="en-US" sz="2800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altLang="en-US" b="1" dirty="0"/>
              <a:t>Derived Demand</a:t>
            </a:r>
          </a:p>
          <a:p>
            <a:pPr lvl="1">
              <a:buFont typeface="Arial"/>
              <a:buChar char="•"/>
            </a:pPr>
            <a:r>
              <a:rPr lang="en-US" altLang="en-US" b="1" dirty="0"/>
              <a:t>Components</a:t>
            </a:r>
          </a:p>
          <a:p>
            <a:pPr lvl="1">
              <a:buFont typeface="Arial"/>
              <a:buChar char="•"/>
            </a:pPr>
            <a:r>
              <a:rPr lang="en-US" altLang="en-US" b="1" dirty="0"/>
              <a:t>Support Products</a:t>
            </a:r>
          </a:p>
          <a:p>
            <a:pPr lvl="2"/>
            <a:r>
              <a:rPr lang="en-US" altLang="en-US" sz="2800" b="1" dirty="0"/>
              <a:t>Installations</a:t>
            </a:r>
            <a:endParaRPr lang="en-US" altLang="en-US" sz="2800" b="1" dirty="0">
              <a:solidFill>
                <a:srgbClr val="0064FF"/>
              </a:solidFill>
            </a:endParaRPr>
          </a:p>
          <a:p>
            <a:pPr lvl="2"/>
            <a:r>
              <a:rPr lang="en-US" altLang="en-US" sz="2800" b="1" dirty="0"/>
              <a:t>Accessory Equipment</a:t>
            </a:r>
            <a:endParaRPr lang="en-US" altLang="en-US" sz="2800" b="1" dirty="0">
              <a:solidFill>
                <a:srgbClr val="0064FF"/>
              </a:solidFill>
            </a:endParaRPr>
          </a:p>
          <a:p>
            <a:pPr lvl="2"/>
            <a:r>
              <a:rPr lang="en-US" altLang="en-US" sz="2800" b="1" dirty="0"/>
              <a:t>Supplies</a:t>
            </a:r>
            <a:endParaRPr lang="en-US" altLang="en-US" sz="2800" b="1" dirty="0">
              <a:solidFill>
                <a:srgbClr val="0064FF"/>
              </a:solidFill>
            </a:endParaRPr>
          </a:p>
          <a:p>
            <a:pPr lvl="2"/>
            <a:r>
              <a:rPr lang="en-US" altLang="en-US" sz="2800" b="1" dirty="0"/>
              <a:t>Industrial Services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322439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43000" y="256252"/>
            <a:ext cx="7876381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195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>
            <a:lvl1pPr marL="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8572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0015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b="1" dirty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391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400" b="1" dirty="0">
                <a:solidFill>
                  <a:srgbClr val="00B0F0"/>
                </a:solidFill>
              </a:rPr>
              <a:t>WHAT ARE PRODUCTS AND SERVICES?</a:t>
            </a:r>
            <a:br>
              <a:rPr lang="en-US" altLang="en-US" sz="2400" b="1" dirty="0">
                <a:solidFill>
                  <a:srgbClr val="00B0F0"/>
                </a:solidFill>
              </a:rPr>
            </a:br>
            <a:r>
              <a:rPr lang="en-US" altLang="en-US" sz="2800" b="1" dirty="0">
                <a:solidFill>
                  <a:srgbClr val="00B0F0"/>
                </a:solidFill>
              </a:rPr>
              <a:t>CLASSIFYING SERVICES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31581" y="1828801"/>
            <a:ext cx="6699218" cy="4114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Delivery by:</a:t>
            </a:r>
          </a:p>
          <a:p>
            <a:pPr lvl="1">
              <a:buFont typeface="Arial"/>
              <a:buChar char="•"/>
            </a:pPr>
            <a:r>
              <a:rPr lang="en-US" b="1" dirty="0"/>
              <a:t>People or Equipment</a:t>
            </a:r>
          </a:p>
          <a:p>
            <a:pPr lvl="1">
              <a:buFont typeface="Arial"/>
              <a:buChar char="•"/>
            </a:pPr>
            <a:r>
              <a:rPr lang="en-US" b="1" dirty="0"/>
              <a:t>Business Firms or Nonprofit Organizations</a:t>
            </a:r>
          </a:p>
          <a:p>
            <a:pPr lvl="1">
              <a:buFont typeface="Arial"/>
              <a:buChar char="•"/>
            </a:pPr>
            <a:r>
              <a:rPr lang="en-US" b="1" dirty="0"/>
              <a:t>Government Agencies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143326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19447" y="274638"/>
            <a:ext cx="79041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195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>
            <a:lvl1pPr marL="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8572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0015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sz="2200" b="1" dirty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391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b="1" dirty="0">
                <a:solidFill>
                  <a:srgbClr val="00B0F0"/>
                </a:solidFill>
              </a:rPr>
              <a:t>WHAT ARE PRODUCTS AND SERVICES?</a:t>
            </a:r>
            <a:br>
              <a:rPr lang="en-US" altLang="en-US" sz="2800" b="1" dirty="0">
                <a:solidFill>
                  <a:srgbClr val="00B0F0"/>
                </a:solidFill>
              </a:rPr>
            </a:br>
            <a:r>
              <a:rPr lang="en-US" altLang="en-US" sz="2000" b="1" dirty="0">
                <a:solidFill>
                  <a:srgbClr val="00B0F0"/>
                </a:solidFill>
              </a:rPr>
              <a:t>PRODUCT CLASSES, FORMS, ITEMS, LINES, AND MIXES </a:t>
            </a:r>
            <a:r>
              <a:rPr lang="en-US" sz="1800" b="1" dirty="0">
                <a:solidFill>
                  <a:srgbClr val="00B0F0"/>
                </a:solidFill>
              </a:rPr>
              <a:t>(1 of 2)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19200" y="1676400"/>
            <a:ext cx="7543800" cy="4525963"/>
          </a:xfrm>
        </p:spPr>
        <p:txBody>
          <a:bodyPr/>
          <a:lstStyle/>
          <a:p>
            <a:r>
              <a:rPr lang="en-US" b="1" dirty="0"/>
              <a:t>Product Class (or Industry)</a:t>
            </a:r>
          </a:p>
          <a:p>
            <a:r>
              <a:rPr lang="en-US" b="1" dirty="0"/>
              <a:t>Different Product Forms Exist within the Product Class</a:t>
            </a:r>
          </a:p>
          <a:p>
            <a:pPr marL="457200" lvl="1" indent="0">
              <a:buNone/>
            </a:pPr>
            <a:r>
              <a:rPr lang="en-US" sz="2800" b="1" dirty="0"/>
              <a:t>Example: In the Recorded Music Industry There </a:t>
            </a:r>
            <a:r>
              <a:rPr lang="en-US" b="1" dirty="0"/>
              <a:t>A</a:t>
            </a:r>
            <a:r>
              <a:rPr lang="en-US" sz="2800" b="1" dirty="0"/>
              <a:t>re Records, Tapes, CDs, MP3s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0671958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General Presentation-building-side">
  <a:themeElements>
    <a:clrScheme name="Otterson_powerpoi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tterson_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tterson_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LongProperties xmlns="http://schemas.microsoft.com/office/2006/metadata/longProperties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3D0D3045D2FF4FB51A5B63DF3AAA65" ma:contentTypeVersion="3" ma:contentTypeDescription="Create a new document." ma:contentTypeScope="" ma:versionID="6841a04a395bc456f6e306e967f3d95c">
  <xsd:schema xmlns:xsd="http://www.w3.org/2001/XMLSchema" xmlns:p="http://schemas.microsoft.com/office/2006/metadata/properties" xmlns:ns1="http://schemas.microsoft.com/sharepoint/v3" xmlns:ns2="8dfc9360-30d7-44fa-9454-8814658167eb" targetNamespace="http://schemas.microsoft.com/office/2006/metadata/properties" ma:root="true" ma:fieldsID="9af39eaed083fb799ebbfefa202d23f3" ns1:_="" ns2:_="">
    <xsd:import namespace="http://schemas.microsoft.com/sharepoint/v3"/>
    <xsd:import namespace="8dfc9360-30d7-44fa-9454-8814658167eb"/>
    <xsd:element name="properties">
      <xsd:complexType>
        <xsd:sequence>
          <xsd:element name="documentManagement">
            <xsd:complexType>
              <xsd:all>
                <xsd:element ref="ns2:Document_x0020_Audience" minOccurs="0"/>
                <xsd:element ref="ns2:Kind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6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7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dms="http://schemas.microsoft.com/office/2006/documentManagement/types" targetNamespace="8dfc9360-30d7-44fa-9454-8814658167eb" elementFormDefault="qualified">
    <xsd:import namespace="http://schemas.microsoft.com/office/2006/documentManagement/types"/>
    <xsd:element name="Document_x0020_Audience" ma:index="2" nillable="true" ma:displayName="Document Audience" ma:default="Frequently Used" ma:internalName="Document_x0020_Audienc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Frequently Used"/>
                    <xsd:enumeration value="Faculty Assistant"/>
                    <xsd:enumeration value="Alumni"/>
                    <xsd:enumeration value="Students"/>
                  </xsd:restriction>
                </xsd:simpleType>
              </xsd:element>
            </xsd:sequence>
          </xsd:extension>
        </xsd:complexContent>
      </xsd:complexType>
    </xsd:element>
    <xsd:element name="Kind" ma:index="3" nillable="true" ma:displayName="Kind" ma:default="CDs" ma:format="Dropdown" ma:internalName="Kind">
      <xsd:simpleType>
        <xsd:union memberTypes="dms:Text">
          <xsd:simpleType>
            <xsd:restriction base="dms:Choice">
              <xsd:enumeration value="CDs"/>
              <xsd:enumeration value="Course Materials"/>
              <xsd:enumeration value="Forms"/>
              <xsd:enumeration value="Guidelines"/>
              <xsd:enumeration value="Insert Files"/>
              <xsd:enumeration value="Mailing Labels"/>
              <xsd:enumeration value="Maps"/>
              <xsd:enumeration value="Marketing Materials"/>
              <xsd:enumeration value="Name Badges"/>
              <xsd:enumeration value="PowerPoint"/>
              <xsd:enumeration value="Signage"/>
              <xsd:enumeration value="Stationery"/>
              <xsd:enumeration value="Web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 ma:readOnly="tru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4.xml><?xml version="1.0" encoding="utf-8"?>
<p:properties xmlns:p="http://schemas.microsoft.com/office/2006/metadata/properties" xmlns:xsi="http://www.w3.org/2001/XMLSchema-instance">
  <documentManagement>
    <Kind xmlns="8dfc9360-30d7-44fa-9454-8814658167eb">Course Materials</Kind>
    <Document_x0020_Audience xmlns="8dfc9360-30d7-44fa-9454-8814658167eb"/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11867CF-15CD-4A8E-9B76-7943E78E43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F5EBA2-B4B7-41E0-9B6A-EF41C3DE360E}">
  <ds:schemaRefs>
    <ds:schemaRef ds:uri="http://schemas.microsoft.com/office/2006/metadata/longProperties"/>
  </ds:schemaRefs>
</ds:datastoreItem>
</file>

<file path=customXml/itemProps3.xml><?xml version="1.0" encoding="utf-8"?>
<ds:datastoreItem xmlns:ds="http://schemas.openxmlformats.org/officeDocument/2006/customXml" ds:itemID="{A9056A18-FDE8-4B63-AE74-C7463994AC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4.xml><?xml version="1.0" encoding="utf-8"?>
<ds:datastoreItem xmlns:ds="http://schemas.openxmlformats.org/officeDocument/2006/customXml" ds:itemID="{069410F0-41F1-42B4-BB9F-D8918C5FCEB4}">
  <ds:schemaRefs>
    <ds:schemaRef ds:uri="http://www.w3.org/XML/1998/namespace"/>
    <ds:schemaRef ds:uri="http://purl.org/dc/dcmitype/"/>
    <ds:schemaRef ds:uri="http://purl.org/dc/terms/"/>
    <ds:schemaRef ds:uri="http://purl.org/dc/elements/1.1/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General Presentation-building-side</Template>
  <TotalTime>2714</TotalTime>
  <Words>1110</Words>
  <Application>Microsoft Macintosh PowerPoint</Application>
  <PresentationFormat>On-screen Show (4:3)</PresentationFormat>
  <Paragraphs>181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General Presentation-building-side</vt:lpstr>
      <vt:lpstr>The Rady School of Management </vt:lpstr>
      <vt:lpstr>LEARNING OBJECTIVES Product Development  </vt:lpstr>
      <vt:lpstr>LEARNING OBJECTIVES Product Development  </vt:lpstr>
      <vt:lpstr>APPLE: THE WORLD-CLASS NEW-PRODUCT MACHINE</vt:lpstr>
      <vt:lpstr>WHAT ARE PRODUCTS AND SERVICES? CLASSIFYING PRODUCTS (1 of 2)</vt:lpstr>
      <vt:lpstr>FIGURE 10-1  How a consumer product is classified affects which products consumers buy and the marketing strategies used.</vt:lpstr>
      <vt:lpstr>WHAT ARE PRODUCTS AND SERVICES? CLASSIFYING PRODUCTS (2 of 2)</vt:lpstr>
      <vt:lpstr>WHAT ARE PRODUCTS AND SERVICES? CLASSIFYING SERVICES</vt:lpstr>
      <vt:lpstr>WHAT ARE PRODUCTS AND SERVICES? PRODUCT CLASSES, FORMS, ITEMS, LINES, AND MIXES (1 of 2)</vt:lpstr>
      <vt:lpstr>WHAT ARE PRODUCTS AND SERVICES? PRODUCT CLASSES, FORMS, ITEMS, LINES, AND MIXES (2 of 2)</vt:lpstr>
      <vt:lpstr>NEW PRODUCTS AND WHY THEY SUCCEED OR FAIL WHAT IS A NEW PRODUCT? (1 of 3)</vt:lpstr>
      <vt:lpstr>MARKETING MATTERS Too Much of a Good Thing:  Feature Bloat and Fatigue in New-Product Development</vt:lpstr>
      <vt:lpstr>NEW PRODUCTS AND WHY THEY SUCCEED OR FAIL WHAT IS A NEW PRODUCT? (2 of 3)</vt:lpstr>
      <vt:lpstr>FIGURE 10-2  The degree of “newness” in a new product affects the amount of learning effort consumers exert to use the product.</vt:lpstr>
      <vt:lpstr>NEW PRODUCTS AND WHY THEY SUCCEED OR FAIL WHAT IS A NEW PRODUCT? (3 of 3)</vt:lpstr>
      <vt:lpstr>NEW PRODUCTS AND WHY THEY SUCCEED OR FAIL WHY PRODUCTS AND SERVICES SUCCEED OR FAIL (1 of 4)</vt:lpstr>
      <vt:lpstr>NEW PRODUCTS AND WHY THEY SUCCEED OR FAIL WHY PRODUCTS AND SERVICES SUCCEED OR FAIL (2 of 4)</vt:lpstr>
      <vt:lpstr>NEW PRODUCTS AND WHY THEY SUCCEED OR FAIL WHY PRODUCTS AND SERVICES SUCCEED OR FAIL (3 of 3)</vt:lpstr>
      <vt:lpstr>FIGURE 10-3  Seven stages in the new-product process leading to success</vt:lpstr>
      <vt:lpstr>THE NEW-PRODUCT PROCESS STAGE 1: NEW-PRODUCT STRATEGY DEVELOPMENT</vt:lpstr>
      <vt:lpstr>THE NEW-PRODUCT PROCESS STAGE 2: IDEA GENERATION (1 of 3)</vt:lpstr>
      <vt:lpstr>THE NEW-PRODUCT PROCESS STAGE 3: SCREENING AND EVALUATION</vt:lpstr>
      <vt:lpstr>THE NEW-PRODUCT PROCESS STAGE 4: BUSINESS ANALYSIS</vt:lpstr>
      <vt:lpstr>THE NEW-PRODUCT PROCESS STAGE 5: DEVELOPMENT</vt:lpstr>
      <vt:lpstr>THE NEW-PRODUCT PROCESS STAGE 6: MARKET TESTING</vt:lpstr>
      <vt:lpstr>THE NEW-PRODUCT PROCESS STAGE 7: COMMERCIALIZATION</vt:lpstr>
      <vt:lpstr>The Rady School of Management </vt:lpstr>
      <vt:lpstr>MARKETING MATTERS Was the Google Glass Half Full or Half Empty?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Undergraduate Programs</dc:title>
  <dc:creator>gazarabadi</dc:creator>
  <cp:lastModifiedBy>Burt De Mill</cp:lastModifiedBy>
  <cp:revision>155</cp:revision>
  <cp:lastPrinted>2013-04-01T20:55:20Z</cp:lastPrinted>
  <dcterms:created xsi:type="dcterms:W3CDTF">2011-10-17T21:09:11Z</dcterms:created>
  <dcterms:modified xsi:type="dcterms:W3CDTF">2020-02-06T22:22:50Z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